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FB3EED7-9A41-41DD-AC9B-39B9174B18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F363B3EE-C189-445B-8F2B-244E936B8A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8FC2393-BCA4-4C13-8523-E8D89636A4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8B5FA-5830-4CAF-8FA7-4D7EEE1F472A}" type="datetimeFigureOut">
              <a:rPr lang="ru-RU" smtClean="0"/>
              <a:t>20.05.2024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034D6CF-ACB4-4CCD-BC24-EA548060DD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57FE4A4-8FC9-43C9-8ACF-01451BBF32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0085D-4BE7-45DE-8962-1FD918E74BD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74509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6A237C3-3A88-4FA3-82F7-84918E970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B06392EF-8F45-4620-B9C8-37231CCD98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1B16CAD-46B2-4469-B1B9-DFAA6C2D4D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8B5FA-5830-4CAF-8FA7-4D7EEE1F472A}" type="datetimeFigureOut">
              <a:rPr lang="ru-RU" smtClean="0"/>
              <a:t>20.05.2024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2D302A2-A813-47D9-82B5-2E10F1DCCB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DCAD181-DB0F-4A8F-9D80-69F6EE837A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0085D-4BE7-45DE-8962-1FD918E74BD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922036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8CFA34B0-5469-445B-A246-7D5747E5920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4E52153F-0BE3-4370-B583-8DC80595A6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6C3A901-6EA7-4C63-A039-E1C99C079A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8B5FA-5830-4CAF-8FA7-4D7EEE1F472A}" type="datetimeFigureOut">
              <a:rPr lang="ru-RU" smtClean="0"/>
              <a:t>20.05.2024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818F712-2B82-4F5A-A3C8-B3F80A6CC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A9D5307-BB6B-40F3-B080-18EBD6C73B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0085D-4BE7-45DE-8962-1FD918E74BD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956367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8929F33-B1B1-4123-9175-9AC7A9A3C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F554CA2-D25C-4A3B-8F7E-51C188EC89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4AD7887-67EB-4C74-918B-2F87BA62F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8B5FA-5830-4CAF-8FA7-4D7EEE1F472A}" type="datetimeFigureOut">
              <a:rPr lang="ru-RU" smtClean="0"/>
              <a:t>20.05.2024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759D577-EF10-4E1F-A90F-5A92A2266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7128451-8574-4C21-94D2-CF4F1D0A9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0085D-4BE7-45DE-8962-1FD918E74BD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445374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A841B7D-2E5C-43CF-B122-92CB5FDD38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90E6F94-CA02-4141-AA66-CCE4773C94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5063D84-B171-40CF-B492-968E4A1107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8B5FA-5830-4CAF-8FA7-4D7EEE1F472A}" type="datetimeFigureOut">
              <a:rPr lang="ru-RU" smtClean="0"/>
              <a:t>20.05.2024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79BD8C5-863E-43EB-AEAA-41A523CFEF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35FFD79-640F-4C99-9046-0F1E74B441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0085D-4BE7-45DE-8962-1FD918E74BD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997891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978F493-1D00-4590-BF92-8A01481B0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636F774-93D3-43CE-B614-3E1CEB3452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7F21DEEB-39F8-4294-867B-405D27426E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557C0FB-F266-4A88-AA0D-C198FC0F3A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8B5FA-5830-4CAF-8FA7-4D7EEE1F472A}" type="datetimeFigureOut">
              <a:rPr lang="ru-RU" smtClean="0"/>
              <a:t>20.05.2024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D24AEC4-A396-4D5F-A3F9-503BBCF3CD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22291EA-4D9E-446F-A6B5-3FDD6EE47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0085D-4BE7-45DE-8962-1FD918E74BD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86899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4C02686-5535-4224-88D0-EA790C3937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C6F74C6-D750-4380-8E9B-A2656CF23A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F488F41-E8E1-4063-B015-A5310C5651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12FB6FA4-75FA-414F-A92B-D9211B8504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36982576-C6A0-4F55-92BD-203514D5D7E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E221370D-FF9C-427E-B0D9-A35499CEDA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8B5FA-5830-4CAF-8FA7-4D7EEE1F472A}" type="datetimeFigureOut">
              <a:rPr lang="ru-RU" smtClean="0"/>
              <a:t>20.05.2024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C3F847BD-BDEF-4D02-BB34-747E3BBE51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7F683ACF-F823-4C50-B5F4-CFBAED5DB8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0085D-4BE7-45DE-8962-1FD918E74BD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632393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5B5151B-5C1F-4DD7-BCD1-9D1D751AA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D44C1EB6-F756-424B-8032-4676797D07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8B5FA-5830-4CAF-8FA7-4D7EEE1F472A}" type="datetimeFigureOut">
              <a:rPr lang="ru-RU" smtClean="0"/>
              <a:t>20.05.2024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3AF06DA9-990D-4808-A285-C4B3F1ABFF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3A72A6F8-9213-4125-8256-FCBF185AF5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0085D-4BE7-45DE-8962-1FD918E74BD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605913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A5E183C0-13EE-41DC-A002-71432487F9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8B5FA-5830-4CAF-8FA7-4D7EEE1F472A}" type="datetimeFigureOut">
              <a:rPr lang="ru-RU" smtClean="0"/>
              <a:t>20.05.2024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7F6EEBB3-FA4D-4336-893E-499BCC5081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51676DC-FF03-468F-AD8A-9680D1959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0085D-4BE7-45DE-8962-1FD918E74BD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355496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68E2B42-E997-499E-AE17-19CB2BDCE7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45C78D8-A8BD-47EE-932F-E1B67BA25E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5EC72DF-D721-4DD7-8F8C-8CB3C77985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199FB50-8BD2-4EB6-AD9B-562F323BFE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8B5FA-5830-4CAF-8FA7-4D7EEE1F472A}" type="datetimeFigureOut">
              <a:rPr lang="ru-RU" smtClean="0"/>
              <a:t>20.05.2024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194FD79-CE93-4DBA-A051-FDE0E9274D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29D225F-CC67-4DCF-96E9-2A74CDAB78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0085D-4BE7-45DE-8962-1FD918E74BD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186111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8247850-81D2-4764-B2BE-D48B127285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6039FC0F-14D8-4F7A-BBF4-3E1B1EEDF87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2E092D4-2D61-4809-9E49-95B065E817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44A0A80-820C-482D-B6A0-B01702312C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8B5FA-5830-4CAF-8FA7-4D7EEE1F472A}" type="datetimeFigureOut">
              <a:rPr lang="ru-RU" smtClean="0"/>
              <a:t>20.05.2024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7B99B86-41F3-4D9B-A236-A7CF64C278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81267A9-B89E-49CA-8DA7-BD3C8C51E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0085D-4BE7-45DE-8962-1FD918E74BD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27831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5042B8C-CFFD-4CA7-B2C8-5C4948E79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44004DA-D69B-4CAE-9C85-807D9EF3E6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B5727A8-FBD1-4DF0-91F6-4B497BB8AAB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B8B5FA-5830-4CAF-8FA7-4D7EEE1F472A}" type="datetimeFigureOut">
              <a:rPr lang="ru-RU" smtClean="0"/>
              <a:t>20.05.2024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42C464A-ECD0-43E0-AFD2-622F0B5AAE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F06264D-B962-46B1-BDC6-F5AF6B8FD8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C0085D-4BE7-45DE-8962-1FD918E74BD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777855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diletant.media/articles/45339034/?ysclid=lwf92os79i964026321" TargetMode="External"/><Relationship Id="rId3" Type="http://schemas.openxmlformats.org/officeDocument/2006/relationships/hyperlink" Target="https://vk.com/doc519906026_675068529?hash=eobBXNZHE2GyQoxMN6Z2gZ16BYGInzp9MafoM96bF98&amp;dl=QzyoVfOtVkdkYANtDiTTVUFBzSqos8EsEFAZwW0Wwa4" TargetMode="External"/><Relationship Id="rId7" Type="http://schemas.openxmlformats.org/officeDocument/2006/relationships/hyperlink" Target="https://studfile.net/preview/4584197/page:22/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obrazovaka.ru/istoriya/vneshnyaya-politika-nikolaya-1-kratko-osnovnye-napravleniya.html?ysclid=lwf7sojez1491942051" TargetMode="External"/><Relationship Id="rId5" Type="http://schemas.openxmlformats.org/officeDocument/2006/relationships/hyperlink" Target="https://biographe.ru/politiki/nikolaj-1/?ysclid=lwf2ztptx835464079" TargetMode="External"/><Relationship Id="rId4" Type="http://schemas.openxmlformats.org/officeDocument/2006/relationships/hyperlink" Target="https://www.livelib.ru/author/1922356-mihail-polievktov?ysclid=lwf2tbj11p889894044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6689668-A0FB-449A-8907-AF464374FA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48492C-FC5E-42BF-A06A-719499269E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3872" y="497833"/>
            <a:ext cx="4993342" cy="1582551"/>
          </a:xfrm>
        </p:spPr>
        <p:txBody>
          <a:bodyPr>
            <a:normAutofit/>
          </a:bodyPr>
          <a:lstStyle/>
          <a:p>
            <a:r>
              <a:rPr lang="ru-RU" sz="8000" dirty="0">
                <a:solidFill>
                  <a:schemeClr val="bg1"/>
                </a:solidFill>
                <a:latin typeface="Garamond" panose="02020404030301010803" pitchFamily="18" charset="0"/>
              </a:rPr>
              <a:t>Николай </a:t>
            </a:r>
            <a:r>
              <a:rPr lang="en-US" sz="8000" dirty="0">
                <a:solidFill>
                  <a:schemeClr val="bg1"/>
                </a:solidFill>
                <a:latin typeface="Garamond" panose="02020404030301010803" pitchFamily="18" charset="0"/>
              </a:rPr>
              <a:t>I</a:t>
            </a:r>
            <a:endParaRPr lang="ru-RU" sz="8000" dirty="0">
              <a:solidFill>
                <a:schemeClr val="bg1"/>
              </a:solidFill>
              <a:latin typeface="Garamond" panose="02020404030301010803" pitchFamily="18" charset="0"/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D2F3056-A7F1-408F-95F8-E4E200FA4D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3872" y="1859477"/>
            <a:ext cx="4993342" cy="1655762"/>
          </a:xfrm>
        </p:spPr>
        <p:txBody>
          <a:bodyPr>
            <a:norm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Garamond" panose="02020404030301010803" pitchFamily="18" charset="0"/>
              </a:rPr>
              <a:t>Консерватизм </a:t>
            </a:r>
            <a:r>
              <a:rPr lang="en-US" sz="3200" dirty="0">
                <a:solidFill>
                  <a:schemeClr val="bg1"/>
                </a:solidFill>
                <a:latin typeface="Garamond" panose="02020404030301010803" pitchFamily="18" charset="0"/>
              </a:rPr>
              <a:t>XIX </a:t>
            </a:r>
            <a:r>
              <a:rPr lang="ru-RU" sz="3200" dirty="0">
                <a:solidFill>
                  <a:schemeClr val="bg1"/>
                </a:solidFill>
                <a:latin typeface="Garamond" panose="02020404030301010803" pitchFamily="18" charset="0"/>
              </a:rPr>
              <a:t>века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864D1D-1F63-4372-8ECE-8D36D18F4A88}"/>
              </a:ext>
            </a:extLst>
          </p:cNvPr>
          <p:cNvSpPr txBox="1"/>
          <p:nvPr/>
        </p:nvSpPr>
        <p:spPr>
          <a:xfrm>
            <a:off x="430305" y="5529170"/>
            <a:ext cx="29762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Garamond" panose="02020404030301010803" pitchFamily="18" charset="0"/>
              </a:rPr>
              <a:t>Подготовили</a:t>
            </a:r>
            <a:r>
              <a:rPr lang="en-US" sz="2400" dirty="0">
                <a:solidFill>
                  <a:schemeClr val="bg1"/>
                </a:solidFill>
                <a:latin typeface="Garamond" panose="02020404030301010803" pitchFamily="18" charset="0"/>
              </a:rPr>
              <a:t>: </a:t>
            </a:r>
          </a:p>
          <a:p>
            <a:r>
              <a:rPr lang="ru-RU" sz="2400" dirty="0">
                <a:solidFill>
                  <a:schemeClr val="bg1"/>
                </a:solidFill>
                <a:latin typeface="Garamond" panose="02020404030301010803" pitchFamily="18" charset="0"/>
              </a:rPr>
              <a:t>1ПИб-02-3оп-23, </a:t>
            </a:r>
            <a:r>
              <a:rPr lang="ru-RU" sz="2400" dirty="0" err="1">
                <a:solidFill>
                  <a:schemeClr val="bg1"/>
                </a:solidFill>
                <a:latin typeface="Garamond" panose="02020404030301010803" pitchFamily="18" charset="0"/>
              </a:rPr>
              <a:t>пг</a:t>
            </a:r>
            <a:r>
              <a:rPr lang="ru-RU" sz="2400" dirty="0">
                <a:solidFill>
                  <a:schemeClr val="bg1"/>
                </a:solidFill>
                <a:latin typeface="Garamond" panose="02020404030301010803" pitchFamily="18" charset="0"/>
              </a:rPr>
              <a:t>. 1</a:t>
            </a:r>
          </a:p>
        </p:txBody>
      </p:sp>
    </p:spTree>
    <p:extLst>
      <p:ext uri="{BB962C8B-B14F-4D97-AF65-F5344CB8AC3E}">
        <p14:creationId xmlns:p14="http://schemas.microsoft.com/office/powerpoint/2010/main" val="27863530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288DF15-C9B7-4438-850F-658596AE7071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F3CA0BA-EF8F-4486-82BF-0E4A5F7B5A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370195" cy="1325563"/>
          </a:xfrm>
        </p:spPr>
        <p:txBody>
          <a:bodyPr/>
          <a:lstStyle/>
          <a:p>
            <a:r>
              <a:rPr lang="ru-RU" dirty="0">
                <a:latin typeface="Garamond" panose="02020404030301010803" pitchFamily="18" charset="0"/>
              </a:rPr>
              <a:t>Восстановление священного союза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80FE756-6E3D-439D-9AAD-9B39B1ABDE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pPr mar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Как и в годы правления Александра I, гласной целью внешней политики России Николай I считал решительное противодействие европейскому революционному движению. Для этого он пытался реанимировать Священный союз, а также активно способствовал русско-австрийскому и русско-прусскому сближению. В 1849 он поддержал интервенцию против венгерской революции. </a:t>
            </a:r>
            <a:endParaRPr lang="ru-RU" b="0" dirty="0">
              <a:effectLst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FE3DFDC-4BCE-4EB3-83A0-8EA77047E2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8395" y="0"/>
            <a:ext cx="59836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071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5E889B1-5981-4DC1-BDA9-101E142A109B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58E0654-F160-4266-91E2-AA0B1862C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Garamond" panose="02020404030301010803" pitchFamily="18" charset="0"/>
              </a:rPr>
              <a:t>Инициатор войн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BBC9DE6-B2E3-44C6-9EBE-A0B236A93A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092388" cy="4351338"/>
          </a:xfrm>
        </p:spPr>
        <p:txBody>
          <a:bodyPr/>
          <a:lstStyle/>
          <a:p>
            <a:pPr mar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Государь считал, что либеральный вирус проникает в Россию извне, поэтому испытывал ненависть к успеху народных мятежей, происходивших в Европе. Будучи военным до мозга костей, на мировой арене император занимал захватническую позицию. Николай I продолжил кавказскую кампанию своего брата Александра, а позже стал инициатором Персидской войны и захвата Армении.</a:t>
            </a:r>
            <a:endParaRPr lang="ru-RU" b="0" dirty="0">
              <a:effectLst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E613019-B6FB-4F99-AEA5-569F9FBC3AC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64" r="29220"/>
          <a:stretch/>
        </p:blipFill>
        <p:spPr>
          <a:xfrm>
            <a:off x="6194612" y="0"/>
            <a:ext cx="59973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5242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219817C-E5E5-4E08-90B8-D6613BA75EA8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C06042E-C0F0-4788-A37D-A3FC1EC63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Garamond" panose="02020404030301010803" pitchFamily="18" charset="0"/>
              </a:rPr>
              <a:t>Изоляция государства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4D29F22-60A5-4722-9211-EF6A1A49AC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70929" cy="4351338"/>
          </a:xfrm>
        </p:spPr>
        <p:txBody>
          <a:bodyPr/>
          <a:lstStyle/>
          <a:p>
            <a:pPr mar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За развязывание войны во многих регионах агрессивного русского царя стали называть «Жандармом Европы». Крымская война не принесла тщеславному полководцу ожидаемых успехов: контроль над Черным морем, Дарданеллами и Босфором установить не удалось, вместо этого Россия потеряла все позиции на Крымском полуострове и по всему черноморскому побережью.</a:t>
            </a:r>
            <a:endParaRPr lang="ru-RU" b="0" dirty="0">
              <a:effectLst/>
            </a:endParaRPr>
          </a:p>
          <a:p>
            <a:pPr mar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В результате Россия оказалась в международной изоляции.</a:t>
            </a:r>
            <a:endParaRPr lang="ru-RU" b="0" dirty="0">
              <a:effectLst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AC92552-EAB2-44FA-88C8-455D1D6ED39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01" r="30351"/>
          <a:stretch/>
        </p:blipFill>
        <p:spPr>
          <a:xfrm>
            <a:off x="6185647" y="0"/>
            <a:ext cx="60063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5828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69DDCBB-858D-4502-86EF-0A795EE4B8B5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9673622-8E17-448C-9A42-81B1E99A0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697941" cy="1325563"/>
          </a:xfrm>
        </p:spPr>
        <p:txBody>
          <a:bodyPr/>
          <a:lstStyle/>
          <a:p>
            <a:r>
              <a:rPr lang="ru-RU" dirty="0">
                <a:latin typeface="Garamond" panose="02020404030301010803" pitchFamily="18" charset="0"/>
              </a:rPr>
              <a:t>Ошибки дипломатии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8F18CA2-78A1-41B4-8C1D-245437A16C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325471" cy="4351338"/>
          </a:xfrm>
        </p:spPr>
        <p:txBody>
          <a:bodyPr/>
          <a:lstStyle/>
          <a:p>
            <a:pPr mar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В 1856-м в Париже был заключен Мирный трактат, согласно которому Российской империи было строго запрещено размещать оборонительные сооружения и иметь военно-морские силы на побережье Черного моря. Для страны это было позором, но сам император до него не дожил.</a:t>
            </a:r>
            <a:endParaRPr lang="ru-RU" b="0" dirty="0">
              <a:effectLst/>
            </a:endParaRPr>
          </a:p>
          <a:p>
            <a:pPr mar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Несмотря на эффективность русской дипломатической службы, в эпоху Николая ей были присущи серьёзные просчеты и непростительные ошибки, приведшие в результате к плохо подготовленной в дипломатическом и военном отношениях Крымской войне.</a:t>
            </a:r>
            <a:endParaRPr lang="ru-RU" b="0" dirty="0">
              <a:effectLst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35891E6-3354-4DAB-86F6-B51E55B7B85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40" r="24456"/>
          <a:stretch/>
        </p:blipFill>
        <p:spPr>
          <a:xfrm>
            <a:off x="5423646" y="0"/>
            <a:ext cx="67683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2602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2F4CD83-3BE8-4BCC-A01C-BC9FDB8AA53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08E2D2-2598-4EB7-9EDE-31CE88EAF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Garamond" panose="02020404030301010803" pitchFamily="18" charset="0"/>
              </a:rPr>
              <a:t>Смерть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6F82F67-FD2D-4DB4-B232-4D56DABA9E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15035"/>
            <a:ext cx="5150595" cy="5047130"/>
          </a:xfrm>
        </p:spPr>
        <p:txBody>
          <a:bodyPr>
            <a:normAutofit lnSpcReduction="10000"/>
          </a:bodyPr>
          <a:lstStyle/>
          <a:p>
            <a:pPr mar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18 февраля 1855 года император отошел в мир иной. Официальной причиной смерти назвали пневмонию, которая развилась после обычной простуды.</a:t>
            </a:r>
            <a:r>
              <a:rPr lang="ru-RU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br>
              <a:rPr lang="ru-RU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Некоторые историки считают, что император мог умереть от последствий серьезной травмы, которую он получил в дорожном происшествии в 1836 году, когда путешествовал по городам России. По дороге из Пензы в Тамбов: экипаж опрокинулся на крутом спуске, дремавший император вылетел из него, сломал ключицу и потерял сознание. Хоть тогда изначально случайный врач поставил диагноз перелом ключицы, но как предполагают современные медицинские эксперты, дело могло быть гораздо сложнее. Есть мнение, что в условиях путешествия медики не смогли правильно диагностировать внутренние повреждения, и с годами состояние императора с каждым годом ухудшалось.</a:t>
            </a:r>
            <a:endParaRPr lang="ru-RU" b="0" dirty="0">
              <a:effectLst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E497746-5D7C-46B9-9D20-A43E619123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0308" y="1416423"/>
            <a:ext cx="6042397" cy="4186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3670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1F4E35D-C98E-4FD0-B1E0-E69DC482A96B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C7DE09B-C188-44C5-9C94-B5F5262DE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Garamond" panose="02020404030301010803" pitchFamily="18" charset="0"/>
              </a:rPr>
              <a:t>Список источников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F5A4DB7-D3EF-413F-884E-FC40AC91EF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Точка зрения - </a:t>
            </a:r>
            <a:r>
              <a:rPr lang="ru-RU" sz="1800" b="0" i="0" u="sng" strike="noStrike" dirty="0">
                <a:solidFill>
                  <a:srgbClr val="1155CC"/>
                </a:solidFill>
                <a:effectLst/>
                <a:latin typeface="Arial" panose="020B0604020202020204" pitchFamily="34" charset="0"/>
                <a:hlinkClick r:id="rId3"/>
              </a:rPr>
              <a:t>Список семинарских вопросов по Истории России.pdf (vk.com)</a:t>
            </a:r>
            <a:endParaRPr lang="ru-RU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Биография М.А. Полиевктова - </a:t>
            </a:r>
            <a:r>
              <a:rPr lang="ru-RU" sz="1800" b="0" i="0" u="sng" strike="noStrike" dirty="0">
                <a:solidFill>
                  <a:srgbClr val="1155CC"/>
                </a:solidFill>
                <a:effectLst/>
                <a:latin typeface="Arial" panose="020B0604020202020204" pitchFamily="34" charset="0"/>
                <a:hlinkClick r:id="rId4"/>
              </a:rPr>
              <a:t>https://www.livelib.ru/author/1922356-mihail-polievktov?ysclid=lwf2tbj11p889894044</a:t>
            </a:r>
            <a:endParaRPr lang="ru-RU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Детство - </a:t>
            </a:r>
            <a:r>
              <a:rPr lang="ru-RU" sz="1800" b="0" i="0" u="sng" strike="noStrike" dirty="0">
                <a:solidFill>
                  <a:srgbClr val="1155CC"/>
                </a:solidFill>
                <a:effectLst/>
                <a:latin typeface="Arial" panose="020B0604020202020204" pitchFamily="34" charset="0"/>
                <a:hlinkClick r:id="rId5"/>
              </a:rPr>
              <a:t>https://biographe.ru/politiki/nikolaj-1/?ysclid=lwf2ztptx835464079</a:t>
            </a:r>
            <a:endParaRPr lang="ru-RU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Внутренняя политика Николая I - </a:t>
            </a:r>
            <a:r>
              <a:rPr lang="ru-RU" sz="1800" b="0" i="0" u="sng" strike="noStrike" dirty="0">
                <a:solidFill>
                  <a:srgbClr val="1155CC"/>
                </a:solidFill>
                <a:effectLst/>
                <a:latin typeface="Arial" panose="020B0604020202020204" pitchFamily="34" charset="0"/>
                <a:hlinkClick r:id="rId5"/>
              </a:rPr>
              <a:t>https://biographe.ru/politiki/nikolaj-1/?ysclid=lwf2ztptx835464079</a:t>
            </a:r>
            <a:endParaRPr lang="ru-RU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Внешняя политика Николая I - </a:t>
            </a:r>
            <a:r>
              <a:rPr lang="ru-RU" sz="1800" b="0" i="0" u="sng" strike="noStrike" dirty="0">
                <a:solidFill>
                  <a:srgbClr val="1155CC"/>
                </a:solidFill>
                <a:effectLst/>
                <a:latin typeface="Arial" panose="020B0604020202020204" pitchFamily="34" charset="0"/>
                <a:hlinkClick r:id="rId6"/>
              </a:rPr>
              <a:t>https://obrazovaka.ru/istoriya/vneshnyaya-politika-nikolaya-1-kratko-osnovnye-napravleniya.html?ysclid=lwf7sojez1491942051</a:t>
            </a: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ru-RU" sz="1800" b="0" i="0" u="sng" strike="noStrike" dirty="0">
                <a:solidFill>
                  <a:srgbClr val="1155CC"/>
                </a:solidFill>
                <a:effectLst/>
                <a:latin typeface="Arial" panose="020B0604020202020204" pitchFamily="34" charset="0"/>
                <a:hlinkClick r:id="rId7"/>
              </a:rPr>
              <a:t>https://studfile.net/preview/4584197/page:22/</a:t>
            </a:r>
            <a:endParaRPr lang="ru-RU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Смерть - Автор:  Константин Котельников </a:t>
            </a:r>
            <a:r>
              <a:rPr lang="ru-RU" sz="1800" b="0" i="0" u="sng" strike="noStrike" dirty="0">
                <a:solidFill>
                  <a:srgbClr val="1155CC"/>
                </a:solidFill>
                <a:effectLst/>
                <a:latin typeface="Arial" panose="020B0604020202020204" pitchFamily="34" charset="0"/>
                <a:hlinkClick r:id="rId8"/>
              </a:rPr>
              <a:t>https://diletant.media/articles/45339034/?ysclid=lwf92os79i964026321</a:t>
            </a:r>
            <a:endParaRPr lang="ru-RU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Конец</a:t>
            </a:r>
          </a:p>
        </p:txBody>
      </p:sp>
    </p:spTree>
    <p:extLst>
      <p:ext uri="{BB962C8B-B14F-4D97-AF65-F5344CB8AC3E}">
        <p14:creationId xmlns:p14="http://schemas.microsoft.com/office/powerpoint/2010/main" val="40431028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E541C2C2-7E1C-4C98-BA03-C1162E07C56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044FD96-4AD0-423E-9C69-2AC685680A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Garamond" panose="02020404030301010803" pitchFamily="18" charset="0"/>
              </a:rPr>
              <a:t>Точка зрения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4CBC003-CE49-4A1A-B646-CB962D8862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6109447" cy="1325563"/>
          </a:xfrm>
          <a:prstGeom prst="roundRect">
            <a:avLst/>
          </a:prstGeom>
          <a:ln w="38100">
            <a:solidFill>
              <a:schemeClr val="tx1"/>
            </a:solidFill>
          </a:ln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ru-RU" sz="1800" b="0" i="1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Правление Николая привело к изоляции России, Крымской войне и закончилось крахом всей системы. Страж абсолютизма, тюремщик русской свободы</a:t>
            </a:r>
            <a:endParaRPr lang="ru-RU" i="1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3032A05-EC6B-419F-B064-855061064C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3874" y="673287"/>
            <a:ext cx="3236308" cy="4351338"/>
          </a:xfrm>
          <a:prstGeom prst="round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E3692BA-1282-445B-B3A7-9AB8A898A43E}"/>
              </a:ext>
            </a:extLst>
          </p:cNvPr>
          <p:cNvSpPr txBox="1"/>
          <p:nvPr/>
        </p:nvSpPr>
        <p:spPr>
          <a:xfrm>
            <a:off x="9121587" y="5169240"/>
            <a:ext cx="22322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М.А. Полиевктов</a:t>
            </a:r>
            <a:endParaRPr lang="ru-R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F9FFB7-BBA9-4289-9B77-3725FD4A9CCA}"/>
              </a:ext>
            </a:extLst>
          </p:cNvPr>
          <p:cNvSpPr txBox="1"/>
          <p:nvPr/>
        </p:nvSpPr>
        <p:spPr>
          <a:xfrm>
            <a:off x="8570258" y="5538572"/>
            <a:ext cx="278354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ru-RU" sz="1600" b="0" i="1" u="none" strike="noStrike" dirty="0">
                <a:solidFill>
                  <a:srgbClr val="252626"/>
                </a:solidFill>
                <a:effectLst/>
                <a:latin typeface="Arial" panose="020B0604020202020204" pitchFamily="34" charset="0"/>
              </a:rPr>
              <a:t>русский историк, археограф, кавказовед</a:t>
            </a:r>
            <a:endParaRPr lang="ru-RU" sz="1600" i="1" dirty="0"/>
          </a:p>
        </p:txBody>
      </p:sp>
      <p:sp>
        <p:nvSpPr>
          <p:cNvPr id="10" name="Объект 2">
            <a:extLst>
              <a:ext uri="{FF2B5EF4-FFF2-40B4-BE49-F238E27FC236}">
                <a16:creationId xmlns:a16="http://schemas.microsoft.com/office/drawing/2014/main" id="{8F99FB41-C196-4474-999D-FFD4E8C74042}"/>
              </a:ext>
            </a:extLst>
          </p:cNvPr>
          <p:cNvSpPr txBox="1">
            <a:spLocks/>
          </p:cNvSpPr>
          <p:nvPr/>
        </p:nvSpPr>
        <p:spPr>
          <a:xfrm>
            <a:off x="838200" y="4007224"/>
            <a:ext cx="6943165" cy="25005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ru-RU" sz="1400" dirty="0">
                <a:solidFill>
                  <a:srgbClr val="252626"/>
                </a:solidFill>
                <a:latin typeface="Arial" panose="020B0604020202020204" pitchFamily="34" charset="0"/>
              </a:rPr>
              <a:t>Михаил Александрович Полиевктов — русский историк, археограф, кавказовед, автор труда по исторической биографии. Он составил одно из лучших жизнеописаний Николая I. В 1894 году окончил историко-филологический факультет Императорского Санкт-Петербургского университета. В 1917 году стал профессором в своём родном университете. Основные работы М. А. Полиевктова посвящены истории внешней политики Российской империи в XVII—XVIII веках. Большой научной заслугой исследователя было разыскание и публикация российских документов XIII—XVIII веков по этой тематике, а также по истории народов Кавказа и российско-грузинским отношениям. Также М. А. Полиевктов является автором нескольких трудов по исторической биографии. Автор статей в «Энциклопедическом словаре Брокгауза и Ефрона».</a:t>
            </a:r>
            <a:br>
              <a:rPr lang="ru-RU" sz="1400" dirty="0"/>
            </a:br>
            <a:endParaRPr lang="ru-RU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EDA91E-5806-461F-B7A5-6BEB4AD7041F}"/>
              </a:ext>
            </a:extLst>
          </p:cNvPr>
          <p:cNvSpPr txBox="1"/>
          <p:nvPr/>
        </p:nvSpPr>
        <p:spPr>
          <a:xfrm>
            <a:off x="838200" y="3429000"/>
            <a:ext cx="45784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>
                <a:latin typeface="Garamond" panose="02020404030301010803" pitchFamily="18" charset="0"/>
              </a:rPr>
              <a:t>Подробнее об авторе цитаты</a:t>
            </a:r>
            <a:r>
              <a:rPr lang="en-US" sz="2800" dirty="0">
                <a:latin typeface="Garamond" panose="02020404030301010803" pitchFamily="18" charset="0"/>
              </a:rPr>
              <a:t>:</a:t>
            </a:r>
            <a:endParaRPr lang="ru-RU" sz="2800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80730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E33D765-719A-4631-842B-9472D5DF244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2227E3A-93D3-4FDD-9BBE-1170ADCAB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Garamond" panose="02020404030301010803" pitchFamily="18" charset="0"/>
              </a:rPr>
              <a:t>Детство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9966283-94CE-4EC8-AB7A-58C8E5ED01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1453" y="1341529"/>
            <a:ext cx="6468035" cy="5151345"/>
          </a:xfrm>
        </p:spPr>
        <p:txBody>
          <a:bodyPr>
            <a:normAutofit lnSpcReduction="10000"/>
          </a:bodyPr>
          <a:lstStyle/>
          <a:p>
            <a:pPr mar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На момент появления Николая в царской семье уже подрастали его братья Александр и Константин, поэтому статусом наследного принца мальчик не обладал. Отец с матерью мечтали, что их младший ребенок станет успешным военным. До семилетнего возраста царский сын воспитывался </a:t>
            </a:r>
            <a:r>
              <a:rPr lang="ru-RU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лифлядской</a:t>
            </a: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баронессой Шарлоттой Ливен-</a:t>
            </a:r>
            <a:r>
              <a:rPr lang="ru-RU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Гаугребен</a:t>
            </a: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которая научила мальчика педантичности и маниакальному стремлению к порядку. Позже к Коле и его младшему брату Мише приставили воспитателя в лице генерала Матвея </a:t>
            </a:r>
            <a:r>
              <a:rPr lang="ru-RU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Ламздорфа</a:t>
            </a: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 Коля стал свидетелем дворцового переворота, в результате которого погиб его отец. Эти события остались в памяти юноши, как чудовищная неразбериха. Все последующие годы Николай стремился «навести в государстве порядок» – в своем понимании этого выражения. Царский наследник прекрасно разбирался в фортификации, умел прекрасно чертить. При этом Николай пренебрегал такими важными вещами, как стратегия и дипломатия. После знакомства с принцем королева Британии Виктория позже заметила: «Ум не слишком развит, образование небрежное»</a:t>
            </a:r>
            <a:endParaRPr lang="ru-RU" b="0" dirty="0">
              <a:effectLst/>
            </a:endParaRPr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9C9B588-3405-41C8-864E-F961553016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5371" y="0"/>
            <a:ext cx="46166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7544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3B7F65F-F367-4E63-A0B9-B6D63311BC05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4FFAD4F-7512-4CCD-B3A6-FE095E51B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Garamond" panose="02020404030301010803" pitchFamily="18" charset="0"/>
              </a:rPr>
              <a:t>Восхождение на престол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DA8E7FA-D7F9-4268-B25F-9BAA9A4C8E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459071" cy="4351338"/>
          </a:xfrm>
        </p:spPr>
        <p:txBody>
          <a:bodyPr/>
          <a:lstStyle/>
          <a:p>
            <a:pPr mar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Во время правления Александра I в стране был проведён ряд умеренно-либеральных преобразований, но, когда в 1825 году он умер, начался хаос. До своей гибели Павел I установил следующий порядок престолонаследия: власть переходила от отца к сыну, либо от старшего брата к следующему по возрасту. Согласно этому указу на трон должен был взойти Константин, но было еще тайное завещание, где наследником прописан Николай. Армия и представители дворянства Николая в цари не хотели, они считали, что только Константин сможет продолжить прогрессивные реформы отца. 12 декабря 1825 года наследник по завещанию получил послание от Константина, в котором сообщалось об отказе от престола. В ту же ночь наш герой приказал составить Манифест о назначении Николая I императором. </a:t>
            </a:r>
            <a:endParaRPr lang="ru-RU" b="0" dirty="0">
              <a:effectLst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BAC0E47-77EE-4D67-9DFA-912B5360784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35"/>
          <a:stretch/>
        </p:blipFill>
        <p:spPr>
          <a:xfrm>
            <a:off x="7386919" y="0"/>
            <a:ext cx="4805082" cy="6862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1466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83180D0-264C-4219-A13F-08077197FF1C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B60F664-C46B-47FD-A18D-A92ED111AB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477871" cy="1325563"/>
          </a:xfrm>
        </p:spPr>
        <p:txBody>
          <a:bodyPr/>
          <a:lstStyle/>
          <a:p>
            <a:r>
              <a:rPr lang="ru-RU" dirty="0">
                <a:latin typeface="Garamond" panose="02020404030301010803" pitchFamily="18" charset="0"/>
              </a:rPr>
              <a:t>Восхождение на престол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5A42A57-8E02-46D7-91AD-09E151CEF8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92941"/>
            <a:ext cx="4621306" cy="4870263"/>
          </a:xfrm>
        </p:spPr>
        <p:txBody>
          <a:bodyPr>
            <a:normAutofit/>
          </a:bodyPr>
          <a:lstStyle/>
          <a:p>
            <a:pPr mar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«</a:t>
            </a:r>
            <a:r>
              <a:rPr lang="ru-RU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Переприсягу</a:t>
            </a: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» армии планировалось провести 14 декабря того же года. Войско и народ встретили эту новость с великим негодованием. В назначенный день на Сенатскую площадь вышли представители дворянства, выступив с требованием продолжить реформы покойного императора, отменить крепостное право и установить в стране конституционную монархию. На митинге звучали тезисы о защите либеральных свобод и призывы к установлению равенства сословий.</a:t>
            </a:r>
            <a:endParaRPr lang="ru-RU" b="0" dirty="0">
              <a:effectLst/>
            </a:endParaRPr>
          </a:p>
          <a:p>
            <a:pPr mar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Участь восставших декабристов была печальной – их бунт был жестоко подавлен, пролились реки крови. Армия и дворянское сословие были вынуждены присягнуть новому монарху. Короновали Николая 22 августа 1826 года в Москве.</a:t>
            </a:r>
            <a:endParaRPr lang="ru-RU" b="0" dirty="0">
              <a:effectLst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B731013-55CB-4646-9D98-E69842DBAC1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57" r="17515"/>
          <a:stretch/>
        </p:blipFill>
        <p:spPr>
          <a:xfrm>
            <a:off x="5576047" y="0"/>
            <a:ext cx="66159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8095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69E1256-F6F8-45D5-ABD4-7EE5F059696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D304623-3C42-4C98-93BE-DA6FFFFD4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Garamond" panose="02020404030301010803" pitchFamily="18" charset="0"/>
              </a:rPr>
              <a:t>Внутренняя политика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B972497-5E49-4DCD-B990-95033AAF5B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620435" cy="3589057"/>
          </a:xfrm>
        </p:spPr>
        <p:txBody>
          <a:bodyPr>
            <a:normAutofit/>
          </a:bodyPr>
          <a:lstStyle/>
          <a:p>
            <a:pPr mar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Кровь декабристов – это не единственное злодеяние, которым запомнилось правление нового императора. «</a:t>
            </a:r>
            <a:r>
              <a:rPr lang="ru-RU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Палкин</a:t>
            </a: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» до ужаса боялся оппозиции и любых либеральных проявлений, поэтому решил уничтожать их на корню. В государстве ужесточилась цензура и была усилена Тайная канцелярия, занимавшаяся политическими преследованиями.</a:t>
            </a:r>
            <a:endParaRPr lang="ru-RU" b="0" dirty="0">
              <a:effectLst/>
            </a:endParaRPr>
          </a:p>
          <a:p>
            <a:pPr mar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Мощный удар правитель нанес крестьянству: людей насильно переселяли в Сибирь, возделывать нетронутые земли. В государстве полным ходом работала бюрократическая машина. Внутренняя политика монарха опиралась на главные столпы – самодержавие, православие, народность. Для несогласных с идеями абсолютной монархии настали тяжелые времена.</a:t>
            </a:r>
            <a:endParaRPr lang="ru-RU" b="0" dirty="0">
              <a:effectLst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C801D9-5A67-421F-8042-F7773CBF8C90}"/>
              </a:ext>
            </a:extLst>
          </p:cNvPr>
          <p:cNvSpPr txBox="1"/>
          <p:nvPr/>
        </p:nvSpPr>
        <p:spPr>
          <a:xfrm>
            <a:off x="838200" y="5661878"/>
            <a:ext cx="6096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i="1" dirty="0">
                <a:solidFill>
                  <a:srgbClr val="000000"/>
                </a:solidFill>
                <a:latin typeface="Arial" panose="020B0604020202020204" pitchFamily="34" charset="0"/>
              </a:rPr>
              <a:t>«Николай-</a:t>
            </a:r>
            <a:r>
              <a:rPr lang="ru-RU" sz="1600" i="1" dirty="0" err="1">
                <a:solidFill>
                  <a:srgbClr val="000000"/>
                </a:solidFill>
                <a:latin typeface="Arial" panose="020B0604020202020204" pitchFamily="34" charset="0"/>
              </a:rPr>
              <a:t>Палкин</a:t>
            </a:r>
            <a:r>
              <a:rPr lang="ru-RU" sz="1600" i="1" dirty="0">
                <a:solidFill>
                  <a:srgbClr val="000000"/>
                </a:solidFill>
                <a:latin typeface="Arial" panose="020B0604020202020204" pitchFamily="34" charset="0"/>
              </a:rPr>
              <a:t>» </a:t>
            </a:r>
            <a:r>
              <a:rPr lang="ru-RU" sz="1600" b="0" i="1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—  солдаты прозвали Николая I именно этим прозвищем, потому что в ходу были жесткие телесные наказания.</a:t>
            </a:r>
            <a:endParaRPr lang="ru-RU" sz="1600" i="1" dirty="0"/>
          </a:p>
        </p:txBody>
      </p:sp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D4D540AF-8D30-4E95-93B5-33E58DE25C02}"/>
              </a:ext>
            </a:extLst>
          </p:cNvPr>
          <p:cNvCxnSpPr/>
          <p:nvPr/>
        </p:nvCxnSpPr>
        <p:spPr>
          <a:xfrm>
            <a:off x="909918" y="5531256"/>
            <a:ext cx="338417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5B1C2C8-207A-47B8-882A-F487BFDD21C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93" r="42545"/>
          <a:stretch/>
        </p:blipFill>
        <p:spPr>
          <a:xfrm>
            <a:off x="7521388" y="0"/>
            <a:ext cx="46706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7192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81F952A-7989-4CB8-979F-2A2205292CC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8CD78A2-CD0D-4146-A3AB-D93A479B7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Garamond" panose="02020404030301010803" pitchFamily="18" charset="0"/>
              </a:rPr>
              <a:t>Реформы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9975939-BF31-47C3-9A04-49F3139702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50224" cy="4351338"/>
          </a:xfrm>
        </p:spPr>
        <p:txBody>
          <a:bodyPr/>
          <a:lstStyle/>
          <a:p>
            <a:pPr mar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Были и положительные стороны внутренней политики Николая I, например строительство железной дороги, правда, здесь не обошлось без личного умысла — первая ветка соединяла Царское Село и Санкт-Петербург. Лишь после запуска железнодорожных путей для царственной особы, началось возведение ветки из столицы в Москву. При Николае была проведена денежная реформа, в ходе которой были унифицированы ассигнации и серебряные монеты.</a:t>
            </a:r>
            <a:br>
              <a:rPr lang="ru-RU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Изменения произошли и в крепостном праве. Отныне дворяне, не имеющие в собственности земли, не имели права покупать крестьян, необходимо было приобретать их вместе с земельными наделами.</a:t>
            </a:r>
            <a:endParaRPr lang="ru-RU" b="0" dirty="0">
              <a:effectLst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C4B1499-CF82-440F-AC13-7395AD0ABAE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50" t="6613" r="15050" b="6589"/>
          <a:stretch/>
        </p:blipFill>
        <p:spPr>
          <a:xfrm>
            <a:off x="6347012" y="0"/>
            <a:ext cx="5844988" cy="6859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0432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06626C7-A645-488C-ABD9-6AD1937D669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BD4D5F0-BF92-45F4-8433-446327529A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Garamond" panose="02020404030301010803" pitchFamily="18" charset="0"/>
              </a:rPr>
              <a:t>Реформы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C17B51D-815B-4CE4-A93A-AC24EC4376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4325471" cy="4082116"/>
          </a:xfrm>
        </p:spPr>
        <p:txBody>
          <a:bodyPr>
            <a:normAutofit/>
          </a:bodyPr>
          <a:lstStyle/>
          <a:p>
            <a:pPr mar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Николай I затронул и учебную сферу деятельности, так он открыл новые учебные заведения, ограничил самостоятельность университетов, а также ввел запрет на принятие крепостных крестьян в средние и высшие учебные заведения.</a:t>
            </a:r>
            <a:br>
              <a:rPr lang="ru-RU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Правление Николая I запомнилось жесткими репрессиями и преследованием любых либеральных идей. В народе жестокого императора нарекли «</a:t>
            </a:r>
            <a:r>
              <a:rPr lang="ru-RU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Николашей-Палкиным</a:t>
            </a: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».</a:t>
            </a:r>
            <a:endParaRPr lang="ru-RU" b="0" dirty="0">
              <a:effectLst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8E6FF85-3830-4E29-91E5-FCF939A1E0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3670" y="950259"/>
            <a:ext cx="6795247" cy="5089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5545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8004207-B050-4E26-A19C-777521A5E48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175B165-4638-4C57-BBDA-4B9EA7F9A5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Garamond" panose="02020404030301010803" pitchFamily="18" charset="0"/>
              </a:rPr>
              <a:t>Внешняя политика Николая </a:t>
            </a:r>
            <a:r>
              <a:rPr lang="en-US" dirty="0">
                <a:latin typeface="Garamond" panose="02020404030301010803" pitchFamily="18" charset="0"/>
              </a:rPr>
              <a:t>I</a:t>
            </a:r>
            <a:endParaRPr lang="ru-RU" dirty="0">
              <a:latin typeface="Garamond" panose="02020404030301010803" pitchFamily="18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4995EF4-FD58-46F7-A9EE-B490461590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629400" cy="4351338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ru-RU" sz="2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Боевые действия в период правления Николая I:</a:t>
            </a:r>
          </a:p>
          <a:p>
            <a:pPr>
              <a:spcBef>
                <a:spcPts val="0"/>
              </a:spcBef>
            </a:pPr>
            <a:r>
              <a:rPr lang="ru-RU" sz="2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1828-1829: русско-турецкая война</a:t>
            </a:r>
          </a:p>
          <a:p>
            <a:pPr fontAlgn="base">
              <a:spcBef>
                <a:spcPts val="0"/>
              </a:spcBef>
            </a:pPr>
            <a:r>
              <a:rPr lang="ru-RU" sz="2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1830: кровавая кампания по подавлению мятежа поляков</a:t>
            </a:r>
          </a:p>
          <a:p>
            <a:pPr fontAlgn="base">
              <a:spcBef>
                <a:spcPts val="0"/>
              </a:spcBef>
            </a:pPr>
            <a:r>
              <a:rPr lang="ru-RU" sz="2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1832: аннексия Польского Царства и отмена его Конституции</a:t>
            </a:r>
          </a:p>
          <a:p>
            <a:pPr fontAlgn="base">
              <a:spcBef>
                <a:spcPts val="0"/>
              </a:spcBef>
            </a:pPr>
            <a:r>
              <a:rPr lang="ru-RU" sz="2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1839-1841: Восточный кризис – война на Балканском полуострове</a:t>
            </a:r>
          </a:p>
          <a:p>
            <a:pPr fontAlgn="base">
              <a:spcBef>
                <a:spcPts val="0"/>
              </a:spcBef>
            </a:pPr>
            <a:r>
              <a:rPr lang="ru-RU" sz="2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1849: помощь в подавлении венгерского восстания</a:t>
            </a:r>
          </a:p>
          <a:p>
            <a:pPr fontAlgn="base">
              <a:spcBef>
                <a:spcPts val="0"/>
              </a:spcBef>
            </a:pPr>
            <a:r>
              <a:rPr lang="ru-RU" sz="2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1853-1856: Крымская война.</a:t>
            </a:r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0089F46-6073-401B-97CB-386D55538D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9296" y="0"/>
            <a:ext cx="45827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659075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</TotalTime>
  <Words>1390</Words>
  <Application>Microsoft Office PowerPoint</Application>
  <PresentationFormat>Широкоэкранный</PresentationFormat>
  <Paragraphs>53</Paragraphs>
  <Slides>15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Garamond</vt:lpstr>
      <vt:lpstr>Тема Office</vt:lpstr>
      <vt:lpstr>Николай I</vt:lpstr>
      <vt:lpstr>Точка зрения</vt:lpstr>
      <vt:lpstr>Детство</vt:lpstr>
      <vt:lpstr>Восхождение на престол</vt:lpstr>
      <vt:lpstr>Восхождение на престол</vt:lpstr>
      <vt:lpstr>Внутренняя политика</vt:lpstr>
      <vt:lpstr>Реформы</vt:lpstr>
      <vt:lpstr>Реформы</vt:lpstr>
      <vt:lpstr>Внешняя политика Николая I</vt:lpstr>
      <vt:lpstr>Восстановление священного союза</vt:lpstr>
      <vt:lpstr>Инициатор войн</vt:lpstr>
      <vt:lpstr>Изоляция государства</vt:lpstr>
      <vt:lpstr>Ошибки дипломатии</vt:lpstr>
      <vt:lpstr>Смерть</vt:lpstr>
      <vt:lpstr>Список источников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Николай I</dc:title>
  <dc:creator>Богданов Ренат Алексеевич</dc:creator>
  <cp:lastModifiedBy>Богданов Ренат Алексеевич</cp:lastModifiedBy>
  <cp:revision>10</cp:revision>
  <dcterms:created xsi:type="dcterms:W3CDTF">2024-05-20T17:39:10Z</dcterms:created>
  <dcterms:modified xsi:type="dcterms:W3CDTF">2024-05-20T18:50:14Z</dcterms:modified>
</cp:coreProperties>
</file>